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80" r:id="rId2"/>
    <p:sldId id="11088416" r:id="rId3"/>
    <p:sldId id="11088417" r:id="rId4"/>
    <p:sldId id="38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an thao" initials="t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38" y="60"/>
      </p:cViewPr>
      <p:guideLst>
        <p:guide orient="horz" pos="2160"/>
        <p:guide pos="38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123C32-6634-438F-9C39-4E163EE6D32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67E32-9651-4253-B0D9-9224F69F15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幻灯片图像占位符 26625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123" name="文本占位符 26626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endParaRPr dirty="0"/>
          </a:p>
        </p:txBody>
      </p:sp>
      <p:sp>
        <p:nvSpPr>
          <p:cNvPr id="5124" name="灯片编号占位符 1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A0DB2DC-4C9A-4742-B13C-FB6460FD3503}" type="slidenum">
              <a:rPr kumimoji="0" lang="en-US" altLang="zh-CN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SimSun" panose="02010600030101010101" pitchFamily="2" charset="-122"/>
                <a:cs typeface="+mn-cs"/>
              </a:rPr>
              <a:t>3</a:t>
            </a:fld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2025/3/6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2025/3/6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2025/3/6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2025/3/6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2025/3/6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2025/3/6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2025/3/6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2025/3/6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2025/3/6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2025/3/6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2025/3/6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FB242-887E-4FBD-BBF2-BE5F9D1D0288}" type="datetimeFigureOut">
              <a:rPr lang="zh-CN" altLang="en-US" smtClean="0"/>
              <a:t>2025/3/6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03592" y="-9048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altLang="zh-CN" dirty="0"/>
              <a:t>Design by: </a:t>
            </a:r>
            <a:r>
              <a:rPr lang="en-US" altLang="zh-CN" dirty="0" err="1"/>
              <a:t>Hương</a:t>
            </a:r>
            <a:r>
              <a:rPr lang="en-US" altLang="zh-CN" dirty="0"/>
              <a:t> </a:t>
            </a:r>
            <a:r>
              <a:rPr lang="en-US" altLang="zh-CN" dirty="0" err="1"/>
              <a:t>Thảo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200" rtl="0" eaLnBrk="1" latinLnBrk="0" hangingPunct="1">
        <a:spcBef>
          <a:spcPct val="0"/>
        </a:spcBef>
        <a:buNone/>
        <a:defRPr sz="5865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5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24000" y="857250"/>
            <a:ext cx="9144000" cy="5143500"/>
            <a:chOff x="0" y="0"/>
            <a:chExt cx="5760" cy="4320"/>
          </a:xfrm>
        </p:grpSpPr>
        <p:sp>
          <p:nvSpPr>
            <p:cNvPr id="2054" name="Rectangle 5"/>
            <p:cNvSpPr>
              <a:spLocks noChangeArrowheads="1"/>
            </p:cNvSpPr>
            <p:nvPr/>
          </p:nvSpPr>
          <p:spPr bwMode="auto">
            <a:xfrm flipV="1">
              <a:off x="0" y="2112"/>
              <a:ext cx="2736" cy="2208"/>
            </a:xfrm>
            <a:prstGeom prst="rect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FFFFFF"/>
                </a:gs>
                <a:gs pos="100000">
                  <a:srgbClr val="CCFFCC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2055" name="Rectangle 6"/>
            <p:cNvSpPr>
              <a:spLocks noChangeArrowheads="1"/>
            </p:cNvSpPr>
            <p:nvPr/>
          </p:nvSpPr>
          <p:spPr bwMode="auto">
            <a:xfrm flipH="1" flipV="1">
              <a:off x="2736" y="2112"/>
              <a:ext cx="3024" cy="2208"/>
            </a:xfrm>
            <a:prstGeom prst="rect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FFFFFF"/>
                </a:gs>
                <a:gs pos="100000">
                  <a:srgbClr val="CCFFCC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2056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2736" cy="2112"/>
            </a:xfrm>
            <a:prstGeom prst="rect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FFFFFF"/>
                </a:gs>
                <a:gs pos="100000">
                  <a:srgbClr val="CCFFCC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2057" name="Rectangle 8"/>
            <p:cNvSpPr>
              <a:spLocks noChangeArrowheads="1"/>
            </p:cNvSpPr>
            <p:nvPr/>
          </p:nvSpPr>
          <p:spPr bwMode="auto">
            <a:xfrm flipH="1">
              <a:off x="2736" y="0"/>
              <a:ext cx="3024" cy="2112"/>
            </a:xfrm>
            <a:prstGeom prst="rect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FFFFFF"/>
                </a:gs>
                <a:gs pos="100000">
                  <a:srgbClr val="CCFFCC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</p:grpSp>
      <p:sp>
        <p:nvSpPr>
          <p:cNvPr id="2061" name="TextBox 149"/>
          <p:cNvSpPr txBox="1">
            <a:spLocks noChangeArrowheads="1"/>
          </p:cNvSpPr>
          <p:nvPr/>
        </p:nvSpPr>
        <p:spPr bwMode="auto">
          <a:xfrm>
            <a:off x="1945265" y="2341979"/>
            <a:ext cx="85084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</a:rPr>
              <a:t>tập</a:t>
            </a:r>
            <a:endParaRPr lang="en-US" sz="27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</a:rPr>
              <a:t>Viết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</a:rPr>
              <a:t>đoạn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</a:rPr>
              <a:t>văn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</a:rPr>
              <a:t>kể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</a:rPr>
              <a:t>về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</a:rPr>
              <a:t>hoạt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</a:rPr>
              <a:t>động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</a:rPr>
              <a:t> con </a:t>
            </a:r>
            <a:r>
              <a:rPr lang="en-US" sz="2700" b="1" dirty="0" err="1">
                <a:solidFill>
                  <a:srgbClr val="FF0000"/>
                </a:solidFill>
                <a:latin typeface="Times New Roman" pitchFamily="18" charset="0"/>
              </a:rPr>
              <a:t>vật</a:t>
            </a:r>
            <a:r>
              <a:rPr lang="en-US" sz="27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866901" y="883105"/>
            <a:ext cx="8379373" cy="87716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50000">
                <a:srgbClr val="FFFFE2"/>
              </a:gs>
              <a:gs pos="100000">
                <a:srgbClr val="FFFF66"/>
              </a:gs>
            </a:gsLst>
            <a:lin ang="5400000" scaled="1"/>
          </a:gradFill>
          <a:ln w="9525">
            <a:solidFill>
              <a:srgbClr val="FF99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2700" b="1" dirty="0">
                <a:solidFill>
                  <a:srgbClr val="6600CC"/>
                </a:solidFill>
                <a:latin typeface="Times New Roman" pitchFamily="18" charset="0"/>
              </a:rPr>
              <a:t>NHIỆT LIỆT CHÀO MỪNG CÁC THẦY CÔ GIÁO </a:t>
            </a:r>
            <a:br>
              <a:rPr lang="en-US" altLang="en-US" sz="2700" b="1" dirty="0">
                <a:solidFill>
                  <a:srgbClr val="6600CC"/>
                </a:solidFill>
                <a:latin typeface="Times New Roman" pitchFamily="18" charset="0"/>
              </a:rPr>
            </a:b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</a:rPr>
              <a:t>VỀ DỰ GIỜ MÔN TIẾNG VIỆT LỚP 2</a:t>
            </a:r>
            <a:endParaRPr lang="en-US" altLang="en-US" sz="2400" b="1" dirty="0">
              <a:solidFill>
                <a:srgbClr val="0000FF"/>
              </a:solidFill>
              <a:latin typeface=".VnAvan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508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2975" y="579011"/>
            <a:ext cx="89896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200">
              <a:buClr>
                <a:srgbClr val="000000"/>
              </a:buClr>
            </a:pPr>
            <a:r>
              <a:rPr lang="en-US" sz="2800" b="1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1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.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Đọc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đoạn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văn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sau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và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kể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lại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các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hoạt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động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của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nhà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gấu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vào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FC7D77">
                    <a:lumMod val="75000"/>
                  </a:srgb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mùa</a:t>
            </a:r>
            <a:r>
              <a:rPr lang="en-US" sz="2800" kern="0" dirty="0">
                <a:solidFill>
                  <a:srgbClr val="FC7D77">
                    <a:lumMod val="75000"/>
                  </a:srgb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FC7D77">
                    <a:lumMod val="75000"/>
                  </a:srgb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xuân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, </a:t>
            </a:r>
            <a:r>
              <a:rPr lang="en-US" sz="2800" kern="0" dirty="0" err="1">
                <a:solidFill>
                  <a:srgbClr val="FFAB40">
                    <a:lumMod val="75000"/>
                  </a:srgb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mùa</a:t>
            </a:r>
            <a:r>
              <a:rPr lang="en-US" sz="2800" kern="0" dirty="0">
                <a:solidFill>
                  <a:srgbClr val="FFAB40">
                    <a:lumMod val="75000"/>
                  </a:srgb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FFAB40">
                    <a:lumMod val="75000"/>
                  </a:srgb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thu</a:t>
            </a:r>
            <a:r>
              <a:rPr lang="en-US" sz="2800" kern="0" dirty="0">
                <a:solidFill>
                  <a:srgbClr val="FFAB40">
                    <a:lumMod val="75000"/>
                  </a:srgb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và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BAE5E4">
                    <a:lumMod val="50000"/>
                  </a:srgb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mùa</a:t>
            </a:r>
            <a:r>
              <a:rPr lang="en-US" sz="2800" kern="0" dirty="0">
                <a:solidFill>
                  <a:srgbClr val="BAE5E4">
                    <a:lumMod val="50000"/>
                  </a:srgb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BAE5E4">
                    <a:lumMod val="50000"/>
                  </a:srgbClr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đông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05522" y="1335910"/>
            <a:ext cx="10662082" cy="4528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200">
              <a:lnSpc>
                <a:spcPct val="150000"/>
              </a:lnSpc>
              <a:buClr>
                <a:srgbClr val="000000"/>
              </a:buClr>
            </a:pPr>
            <a:r>
              <a:rPr lang="en-US" sz="2800" b="1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Nhà</a:t>
            </a:r>
            <a:r>
              <a:rPr lang="en-US" sz="2800" b="1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b="1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gấu</a:t>
            </a:r>
            <a:r>
              <a:rPr lang="en-US" sz="2800" b="1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ở </a:t>
            </a:r>
            <a:r>
              <a:rPr lang="en-US" sz="2800" b="1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trong</a:t>
            </a:r>
            <a:r>
              <a:rPr lang="en-US" sz="2800" b="1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b="1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rừng</a:t>
            </a:r>
            <a:endParaRPr lang="en-US" sz="2800" b="1" kern="0" dirty="0">
              <a:solidFill>
                <a:srgbClr val="000000"/>
              </a:solidFill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  <a:sym typeface="Arial" panose="020B0604020202020204"/>
            </a:endParaRPr>
          </a:p>
          <a:p>
            <a:pPr defTabSz="1219200">
              <a:lnSpc>
                <a:spcPct val="150000"/>
              </a:lnSpc>
              <a:buClr>
                <a:srgbClr val="000000"/>
              </a:buClr>
            </a:pP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   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Nhà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gấu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ở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trong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rừng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.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Mùa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xuân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,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cả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nhà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gấu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kéo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nhau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đi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bẻ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măng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và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uống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mật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ong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.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Mùa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thu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,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gấu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đi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nhặt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quả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hạt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dẻ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.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Gấu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bố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,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gấu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mẹ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,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gấy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con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cùng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béo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rung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rinh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,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bước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đi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lặc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lè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,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lặc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lè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.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Béo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đến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nỗi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khii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mùa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đông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tới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,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suốt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ba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tháng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rét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,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cả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nhà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gấu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đứng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tránh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gió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trong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gốc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cây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,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không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cần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đi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kiếm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ăn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,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chỉ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mút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hai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bàn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chân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mỡ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cũng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đủ</a:t>
            </a:r>
            <a:r>
              <a:rPr lang="en-US" sz="2800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no.</a:t>
            </a:r>
          </a:p>
          <a:p>
            <a:pPr algn="r" defTabSz="1219200">
              <a:lnSpc>
                <a:spcPct val="150000"/>
              </a:lnSpc>
              <a:buClr>
                <a:srgbClr val="000000"/>
              </a:buClr>
            </a:pPr>
            <a:r>
              <a:rPr lang="en-US" sz="2800" i="1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(</a:t>
            </a:r>
            <a:r>
              <a:rPr lang="en-US" sz="2800" i="1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Tô</a:t>
            </a:r>
            <a:r>
              <a:rPr lang="en-US" sz="2800" i="1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 </a:t>
            </a:r>
            <a:r>
              <a:rPr lang="en-US" sz="2800" i="1" kern="0" dirty="0" err="1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Hoài</a:t>
            </a:r>
            <a:r>
              <a:rPr lang="en-US" sz="2800" i="1" kern="0" dirty="0">
                <a:solidFill>
                  <a:srgbClr val="000000"/>
                </a:solidFill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  <a:sym typeface="Arial" panose="020B0604020202020204"/>
              </a:rPr>
              <a:t>)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8285666" y="2602621"/>
            <a:ext cx="3133213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448620" y="3250691"/>
            <a:ext cx="207132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96000" y="3250691"/>
            <a:ext cx="241218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838606" y="4565764"/>
            <a:ext cx="4339303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824585" y="5209793"/>
            <a:ext cx="3290528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9" name="图片 11268" descr="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351" y="-1"/>
            <a:ext cx="7228649" cy="60783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270" name="图片 11269" descr="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9224" y="4821097"/>
            <a:ext cx="4166396" cy="2036904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1" name="文本框 11270"/>
          <p:cNvSpPr txBox="1"/>
          <p:nvPr/>
        </p:nvSpPr>
        <p:spPr>
          <a:xfrm>
            <a:off x="5846385" y="2907442"/>
            <a:ext cx="6142415" cy="1913655"/>
          </a:xfrm>
          <a:prstGeom prst="rect">
            <a:avLst/>
          </a:prstGeom>
          <a:noFill/>
          <a:ln w="9525">
            <a:noFill/>
          </a:ln>
        </p:spPr>
        <p:txBody>
          <a:bodyPr wrap="square" lIns="66349" tIns="33174" rIns="66349" bIns="33174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2.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Viết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3-5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câu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kể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lại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hoạt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động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của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một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con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vật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mà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em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quan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sát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được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 </a:t>
            </a:r>
          </a:p>
        </p:txBody>
      </p:sp>
      <p:sp>
        <p:nvSpPr>
          <p:cNvPr id="3" name="Rectangle 2"/>
          <p:cNvSpPr/>
          <p:nvPr/>
        </p:nvSpPr>
        <p:spPr>
          <a:xfrm>
            <a:off x="153417" y="162907"/>
            <a:ext cx="4809934" cy="6305265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+mn-ea"/>
              <a:cs typeface="+mn-cs"/>
            </a:endParaRPr>
          </a:p>
        </p:txBody>
      </p:sp>
      <p:sp>
        <p:nvSpPr>
          <p:cNvPr id="6" name="文本框 11270"/>
          <p:cNvSpPr txBox="1"/>
          <p:nvPr/>
        </p:nvSpPr>
        <p:spPr>
          <a:xfrm>
            <a:off x="477405" y="687068"/>
            <a:ext cx="4161959" cy="5483863"/>
          </a:xfrm>
          <a:prstGeom prst="rect">
            <a:avLst/>
          </a:prstGeom>
          <a:noFill/>
          <a:ln w="9525">
            <a:noFill/>
          </a:ln>
        </p:spPr>
        <p:txBody>
          <a:bodyPr wrap="square" lIns="66349" tIns="33174" rIns="66349" bIns="33174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G: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Em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muốn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kể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về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vật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nào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Em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đã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được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quan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sát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kĩ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vật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ở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đâu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? Khi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?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Kể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lại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những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hoạt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động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của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vật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đó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  <a:p>
            <a:pPr marL="571500" marR="0" lvl="0" indent="-5715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Nêu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nhận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xét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của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em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về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con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vật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đó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 build="allAtOnce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24000" y="857250"/>
            <a:ext cx="9144000" cy="5143500"/>
            <a:chOff x="0" y="0"/>
            <a:chExt cx="5760" cy="4320"/>
          </a:xfrm>
        </p:grpSpPr>
        <p:sp>
          <p:nvSpPr>
            <p:cNvPr id="2054" name="Rectangle 5"/>
            <p:cNvSpPr>
              <a:spLocks noChangeArrowheads="1"/>
            </p:cNvSpPr>
            <p:nvPr/>
          </p:nvSpPr>
          <p:spPr bwMode="auto">
            <a:xfrm flipV="1">
              <a:off x="0" y="2112"/>
              <a:ext cx="2736" cy="2208"/>
            </a:xfrm>
            <a:prstGeom prst="rect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FFFFFF"/>
                </a:gs>
                <a:gs pos="100000">
                  <a:srgbClr val="CCFFCC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2055" name="Rectangle 6"/>
            <p:cNvSpPr>
              <a:spLocks noChangeArrowheads="1"/>
            </p:cNvSpPr>
            <p:nvPr/>
          </p:nvSpPr>
          <p:spPr bwMode="auto">
            <a:xfrm flipH="1" flipV="1">
              <a:off x="2736" y="2112"/>
              <a:ext cx="3024" cy="2208"/>
            </a:xfrm>
            <a:prstGeom prst="rect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FFFFFF"/>
                </a:gs>
                <a:gs pos="100000">
                  <a:srgbClr val="CCFFCC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2056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2736" cy="2112"/>
            </a:xfrm>
            <a:prstGeom prst="rect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FFFFFF"/>
                </a:gs>
                <a:gs pos="100000">
                  <a:srgbClr val="CCFFCC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2057" name="Rectangle 8"/>
            <p:cNvSpPr>
              <a:spLocks noChangeArrowheads="1"/>
            </p:cNvSpPr>
            <p:nvPr/>
          </p:nvSpPr>
          <p:spPr bwMode="auto">
            <a:xfrm flipH="1">
              <a:off x="2736" y="0"/>
              <a:ext cx="3024" cy="2112"/>
            </a:xfrm>
            <a:prstGeom prst="rect">
              <a:avLst/>
            </a:prstGeom>
            <a:gradFill rotWithShape="1">
              <a:gsLst>
                <a:gs pos="0">
                  <a:srgbClr val="CCFFCC"/>
                </a:gs>
                <a:gs pos="50000">
                  <a:srgbClr val="FFFFFF"/>
                </a:gs>
                <a:gs pos="100000">
                  <a:srgbClr val="CCFFCC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</p:grpSp>
      <p:sp>
        <p:nvSpPr>
          <p:cNvPr id="2051" name="TextBox 147"/>
          <p:cNvSpPr txBox="1">
            <a:spLocks noChangeArrowheads="1"/>
          </p:cNvSpPr>
          <p:nvPr/>
        </p:nvSpPr>
        <p:spPr bwMode="auto">
          <a:xfrm>
            <a:off x="3601176" y="1538963"/>
            <a:ext cx="496941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BÀI HỌC KẾT THÚC</a:t>
            </a:r>
          </a:p>
        </p:txBody>
      </p:sp>
      <p:sp>
        <p:nvSpPr>
          <p:cNvPr id="10" name="TextBox 149"/>
          <p:cNvSpPr txBox="1">
            <a:spLocks noChangeArrowheads="1"/>
          </p:cNvSpPr>
          <p:nvPr/>
        </p:nvSpPr>
        <p:spPr bwMode="auto">
          <a:xfrm>
            <a:off x="1752600" y="2542763"/>
            <a:ext cx="85867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</a:rPr>
              <a:t>XIN CHÂN THÀNH CẢM ƠN </a:t>
            </a:r>
            <a:br>
              <a:rPr lang="en-US" sz="3000" b="1" dirty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</a:rPr>
              <a:t>CÁC THẦY CÔ GIÁO! </a:t>
            </a:r>
          </a:p>
        </p:txBody>
      </p:sp>
    </p:spTree>
    <p:extLst>
      <p:ext uri="{BB962C8B-B14F-4D97-AF65-F5344CB8AC3E}">
        <p14:creationId xmlns:p14="http://schemas.microsoft.com/office/powerpoint/2010/main" val="286260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Hợi  - Tuần 24 - LT Viết đoạn văn  kể về  hoạt động của một con vật</Template>
  <TotalTime>3</TotalTime>
  <Words>233</Words>
  <Application>Microsoft Office PowerPoint</Application>
  <PresentationFormat>Widescreen</PresentationFormat>
  <Paragraphs>16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等线</vt:lpstr>
      <vt:lpstr>.VnAvant</vt:lpstr>
      <vt:lpstr>Arial</vt:lpstr>
      <vt:lpstr>Arial-Rounded</vt:lpstr>
      <vt:lpstr>Calibri</vt:lpstr>
      <vt:lpstr>Times New Roman</vt:lpstr>
      <vt:lpstr>Office 主题​​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WINDOWS</dc:creator>
  <cp:lastModifiedBy>WINDOWS</cp:lastModifiedBy>
  <cp:revision>1</cp:revision>
  <dcterms:created xsi:type="dcterms:W3CDTF">2025-03-07T04:56:27Z</dcterms:created>
  <dcterms:modified xsi:type="dcterms:W3CDTF">2025-03-07T05:00:00Z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70D548150AFA4D2AA6CBB4158B319B92_12</vt:lpwstr>
  </property>
  <property fmtid="{D5CDD505-2E9C-101B-9397-08002B2CF9AE}" pid="3" name="KSOProductBuildVer">
    <vt:lpwstr>1033-12.2.0.20323</vt:lpwstr>
  </property>
</Properties>
</file>